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T Serif" charset="1" panose="020A0603040505020204"/>
      <p:regular r:id="rId10"/>
    </p:embeddedFont>
    <p:embeddedFont>
      <p:font typeface="PT Serif Bold" charset="1" panose="020A0703040505020204"/>
      <p:regular r:id="rId11"/>
    </p:embeddedFont>
    <p:embeddedFont>
      <p:font typeface="PT Serif Italics" charset="1" panose="020A0603040505090204"/>
      <p:regular r:id="rId12"/>
    </p:embeddedFont>
    <p:embeddedFont>
      <p:font typeface="PT Serif Bold Italics" charset="1" panose="020A0703040505090204"/>
      <p:regular r:id="rId13"/>
    </p:embeddedFont>
    <p:embeddedFont>
      <p:font typeface="Noto Serif" charset="1" panose="02020600060500020200"/>
      <p:regular r:id="rId14"/>
    </p:embeddedFont>
    <p:embeddedFont>
      <p:font typeface="Noto Serif Bold" charset="1" panose="02020800060500020200"/>
      <p:regular r:id="rId15"/>
    </p:embeddedFont>
    <p:embeddedFont>
      <p:font typeface="Noto Serif Italics" charset="1" panose="02020600060500090200"/>
      <p:regular r:id="rId16"/>
    </p:embeddedFont>
    <p:embeddedFont>
      <p:font typeface="Noto Serif Bold Italics" charset="1" panose="02020800060500090200"/>
      <p:regular r:id="rId17"/>
    </p:embeddedFont>
    <p:embeddedFont>
      <p:font typeface="Montserrat Extra-Bold" charset="1" panose="00000900000000000000"/>
      <p:regular r:id="rId18"/>
    </p:embeddedFont>
    <p:embeddedFont>
      <p:font typeface="Montserrat Extra-Bold Bold" charset="1" panose="00000A00000000000000"/>
      <p:regular r:id="rId19"/>
    </p:embeddedFont>
    <p:embeddedFont>
      <p:font typeface="Montserrat Extra-Bold Italics" charset="1" panose="00000900000000000000"/>
      <p:regular r:id="rId20"/>
    </p:embeddedFont>
    <p:embeddedFont>
      <p:font typeface="Montserrat Extra-Bold Bold Italics" charset="1" panose="00000A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6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6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53" Target="slides/slide2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773023" y="-370024"/>
            <a:ext cx="7815876" cy="11385121"/>
          </a:xfrm>
          <a:prstGeom prst="rect">
            <a:avLst/>
          </a:prstGeom>
          <a:solidFill>
            <a:srgbClr val="273755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28305" t="0" r="28305" b="0"/>
          <a:stretch>
            <a:fillRect/>
          </a:stretch>
        </p:blipFill>
        <p:spPr>
          <a:xfrm flipH="false" flipV="false" rot="0">
            <a:off x="11773023" y="-370024"/>
            <a:ext cx="7318206" cy="1123741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-923393" y="1384506"/>
            <a:ext cx="12709313" cy="9630591"/>
            <a:chOff x="0" y="0"/>
            <a:chExt cx="16945751" cy="12840788"/>
          </a:xfrm>
        </p:grpSpPr>
        <p:sp>
          <p:nvSpPr>
            <p:cNvPr name="AutoShape 5" id="5"/>
            <p:cNvSpPr/>
            <p:nvPr/>
          </p:nvSpPr>
          <p:spPr>
            <a:xfrm rot="0">
              <a:off x="0" y="9830872"/>
              <a:ext cx="16945751" cy="3009916"/>
            </a:xfrm>
            <a:prstGeom prst="rect">
              <a:avLst/>
            </a:prstGeom>
            <a:solidFill>
              <a:srgbClr val="273755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967968" y="3095713"/>
              <a:ext cx="13623319" cy="4122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155"/>
                </a:lnSpc>
              </a:pPr>
              <a:r>
                <a:rPr lang="en-US" sz="10214" spc="429">
                  <a:solidFill>
                    <a:srgbClr val="8AABCA"/>
                  </a:solidFill>
                  <a:latin typeface="Montserrat Bold"/>
                </a:rPr>
                <a:t>       DATA WAREHOUSE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605435" y="10540565"/>
              <a:ext cx="9289757" cy="667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4"/>
                </a:lnSpc>
              </a:pPr>
              <a:r>
                <a:rPr lang="en-US" sz="3003">
                  <a:solidFill>
                    <a:srgbClr val="F9FCFF"/>
                  </a:solidFill>
                  <a:latin typeface="Noto Serif Italics"/>
                </a:rPr>
                <a:t>GVHD: Th.S Nguyễn Văn Thành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605435" y="-76200"/>
              <a:ext cx="10332215" cy="849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5"/>
                </a:lnSpc>
              </a:pPr>
              <a:r>
                <a:rPr lang="en-US" sz="3803">
                  <a:solidFill>
                    <a:srgbClr val="263F6B"/>
                  </a:solidFill>
                  <a:latin typeface="Montserrat Extra-Bold Bold"/>
                </a:rPr>
                <a:t>PHÂN TÍCH CHUỖI CUNG ỨNG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033" t="20873" r="2401" b="5197"/>
          <a:stretch>
            <a:fillRect/>
          </a:stretch>
        </p:blipFill>
        <p:spPr>
          <a:xfrm flipH="false" flipV="false" rot="0">
            <a:off x="3878273" y="3124223"/>
            <a:ext cx="11430049" cy="633309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6983" y="1502886"/>
            <a:ext cx="1495403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9">
                <a:solidFill>
                  <a:srgbClr val="F9FCFF"/>
                </a:solidFill>
                <a:latin typeface="Montserrat"/>
              </a:rPr>
              <a:t>MÔ HÌNH STAR SCHEMA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3903" r="0" b="35669"/>
          <a:stretch>
            <a:fillRect/>
          </a:stretch>
        </p:blipFill>
        <p:spPr>
          <a:xfrm flipH="false" flipV="false" rot="0">
            <a:off x="-535318" y="-659282"/>
            <a:ext cx="19278030" cy="261863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2988278"/>
            <a:ext cx="4492061" cy="193539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15883"/>
          <a:stretch>
            <a:fillRect/>
          </a:stretch>
        </p:blipFill>
        <p:spPr>
          <a:xfrm flipH="false" flipV="false" rot="0">
            <a:off x="1028700" y="3334217"/>
            <a:ext cx="11740696" cy="52969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63997" b="54757"/>
          <a:stretch>
            <a:fillRect/>
          </a:stretch>
        </p:blipFill>
        <p:spPr>
          <a:xfrm flipH="false" flipV="false" rot="0">
            <a:off x="14035130" y="2208259"/>
            <a:ext cx="2165442" cy="26007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29512" t="0" r="0" b="14308"/>
          <a:stretch>
            <a:fillRect/>
          </a:stretch>
        </p:blipFill>
        <p:spPr>
          <a:xfrm flipH="false" flipV="false" rot="0">
            <a:off x="13449929" y="5056662"/>
            <a:ext cx="4573890" cy="504488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959357"/>
            <a:ext cx="642657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273755"/>
                </a:solidFill>
                <a:latin typeface="Montserrat"/>
              </a:rPr>
              <a:t>QUÁ TRÌNH SSIS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85950" y="-254545"/>
            <a:ext cx="852693" cy="10838164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13002" b="26506"/>
          <a:stretch>
            <a:fillRect/>
          </a:stretch>
        </p:blipFill>
        <p:spPr>
          <a:xfrm flipH="false" flipV="false" rot="0">
            <a:off x="2185516" y="3482160"/>
            <a:ext cx="12172579" cy="551545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8332" y="839787"/>
            <a:ext cx="7453474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9"/>
              </a:lnSpc>
            </a:pPr>
            <a:r>
              <a:rPr lang="en-US" sz="5499">
                <a:solidFill>
                  <a:srgbClr val="F9FCFF"/>
                </a:solidFill>
                <a:latin typeface="Montserrat"/>
              </a:rPr>
              <a:t>QUÁ TRÌNH SSIS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8332" y="2021660"/>
            <a:ext cx="6697663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8AABCA"/>
                </a:solidFill>
                <a:latin typeface="Montserrat"/>
              </a:rPr>
              <a:t>ĐỔ DỮ LIỆU TỪ SUPPLY_STG VÀO SUPPLY_DW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17355" y="-665347"/>
            <a:ext cx="19722710" cy="2623875"/>
          </a:xfrm>
          <a:prstGeom prst="rect">
            <a:avLst/>
          </a:prstGeom>
          <a:solidFill>
            <a:srgbClr val="273755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500" t="0" r="0" b="0"/>
          <a:stretch>
            <a:fillRect/>
          </a:stretch>
        </p:blipFill>
        <p:spPr>
          <a:xfrm flipH="false" flipV="false" rot="0">
            <a:off x="5518398" y="2475724"/>
            <a:ext cx="10472900" cy="72480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18523" y="541815"/>
            <a:ext cx="1205095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9">
                <a:solidFill>
                  <a:srgbClr val="F9FCFF"/>
                </a:solidFill>
                <a:latin typeface="Montserrat"/>
              </a:rPr>
              <a:t>QUÁ TRÌNH SSAS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8463" y="2409049"/>
            <a:ext cx="43620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Noto Serif"/>
              </a:rPr>
              <a:t>TẠO DATA CUBE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591134" y="-401803"/>
            <a:ext cx="2767042" cy="11364085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55540"/>
          <a:stretch>
            <a:fillRect/>
          </a:stretch>
        </p:blipFill>
        <p:spPr>
          <a:xfrm flipH="false" flipV="false" rot="0">
            <a:off x="2975993" y="5976103"/>
            <a:ext cx="11740696" cy="279967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59676"/>
          <a:stretch>
            <a:fillRect/>
          </a:stretch>
        </p:blipFill>
        <p:spPr>
          <a:xfrm flipH="false" flipV="false" rot="0">
            <a:off x="2975993" y="2507426"/>
            <a:ext cx="11740696" cy="25392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0307" y="441325"/>
            <a:ext cx="7129284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F9FCFF"/>
                </a:solidFill>
                <a:latin typeface="Montserrat"/>
              </a:rPr>
              <a:t>PHÂN CẤP CHO DIM DATE VÀ DIM LOCATION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4913" y="1028700"/>
            <a:ext cx="9031804" cy="9592785"/>
            <a:chOff x="0" y="0"/>
            <a:chExt cx="12042405" cy="127903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64" r="0" b="42996"/>
            <a:stretch>
              <a:fillRect/>
            </a:stretch>
          </p:blipFill>
          <p:spPr>
            <a:xfrm flipH="false" flipV="false">
              <a:off x="0" y="0"/>
              <a:ext cx="12042405" cy="426346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46861"/>
            <a:stretch>
              <a:fillRect/>
            </a:stretch>
          </p:blipFill>
          <p:spPr>
            <a:xfrm flipH="false" flipV="false">
              <a:off x="0" y="4263460"/>
              <a:ext cx="12042405" cy="426346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23480" r="0" b="23480"/>
            <a:stretch>
              <a:fillRect/>
            </a:stretch>
          </p:blipFill>
          <p:spPr>
            <a:xfrm flipH="false" flipV="false">
              <a:off x="0" y="8526920"/>
              <a:ext cx="12042405" cy="426346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-464913" y="-403907"/>
            <a:ext cx="19217827" cy="1858622"/>
            <a:chOff x="0" y="0"/>
            <a:chExt cx="25623769" cy="247816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5623769" cy="2478163"/>
            </a:xfrm>
            <a:prstGeom prst="rect">
              <a:avLst/>
            </a:prstGeom>
            <a:solidFill>
              <a:srgbClr val="273755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540322" y="1015652"/>
              <a:ext cx="18543125" cy="1010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>
                  <a:solidFill>
                    <a:srgbClr val="F9FCFF"/>
                  </a:solidFill>
                  <a:latin typeface="Noto Serif"/>
                </a:rPr>
                <a:t>PHÂN TÍCH TRẢ LỜI CÁC CÂU HỎI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15556" t="0" r="19507" b="5525"/>
          <a:stretch>
            <a:fillRect/>
          </a:stretch>
        </p:blipFill>
        <p:spPr>
          <a:xfrm flipH="false" flipV="false" rot="0">
            <a:off x="8505582" y="2653493"/>
            <a:ext cx="9782418" cy="763350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66891" y="1397565"/>
            <a:ext cx="972110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to Serif Bold"/>
              </a:rPr>
              <a:t>Tổng số doanh thu trong từng tiểu bang của mỗi nước năm 2017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4913" y="1028700"/>
            <a:ext cx="9031804" cy="9592785"/>
            <a:chOff x="0" y="0"/>
            <a:chExt cx="12042405" cy="127903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64" r="0" b="42996"/>
            <a:stretch>
              <a:fillRect/>
            </a:stretch>
          </p:blipFill>
          <p:spPr>
            <a:xfrm flipH="false" flipV="false">
              <a:off x="0" y="0"/>
              <a:ext cx="12042405" cy="426346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46861"/>
            <a:stretch>
              <a:fillRect/>
            </a:stretch>
          </p:blipFill>
          <p:spPr>
            <a:xfrm flipH="false" flipV="false">
              <a:off x="0" y="4263460"/>
              <a:ext cx="12042405" cy="426346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23480" r="0" b="23480"/>
            <a:stretch>
              <a:fillRect/>
            </a:stretch>
          </p:blipFill>
          <p:spPr>
            <a:xfrm flipH="false" flipV="false">
              <a:off x="0" y="8526920"/>
              <a:ext cx="12042405" cy="426346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-464913" y="-403907"/>
            <a:ext cx="19217827" cy="1858622"/>
            <a:chOff x="0" y="0"/>
            <a:chExt cx="25623769" cy="247816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5623769" cy="2478163"/>
            </a:xfrm>
            <a:prstGeom prst="rect">
              <a:avLst/>
            </a:prstGeom>
            <a:solidFill>
              <a:srgbClr val="273755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540322" y="1015652"/>
              <a:ext cx="18543125" cy="1010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120">
                  <a:solidFill>
                    <a:srgbClr val="F9FCFF"/>
                  </a:solidFill>
                  <a:latin typeface="Noto Serif"/>
                </a:rPr>
                <a:t>PHÂN TÍCH TRẢ LỜI CÁC CÂU HỎI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15528" t="0" r="15961" b="0"/>
          <a:stretch>
            <a:fillRect/>
          </a:stretch>
        </p:blipFill>
        <p:spPr>
          <a:xfrm flipH="false" flipV="false" rot="0">
            <a:off x="8566891" y="2676508"/>
            <a:ext cx="9721109" cy="761049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566891" y="1397565"/>
            <a:ext cx="9721109" cy="97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to Serif Bold"/>
              </a:rPr>
              <a:t>Thống kê doanh thu theo các phương thức giao hàng trong năm 2016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24868" y="-585704"/>
            <a:ext cx="19337737" cy="2537293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6055" t="12307" r="43235" b="18907"/>
          <a:stretch>
            <a:fillRect/>
          </a:stretch>
        </p:blipFill>
        <p:spPr>
          <a:xfrm flipH="false" flipV="false" rot="0">
            <a:off x="9800238" y="2676508"/>
            <a:ext cx="7801641" cy="707036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1499" y="249667"/>
            <a:ext cx="14056173" cy="155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120">
                <a:solidFill>
                  <a:srgbClr val="F9FCFF"/>
                </a:solidFill>
                <a:latin typeface="Noto Serif"/>
              </a:rPr>
              <a:t>TỔNG DOANH THU THEO TRẠNG THÁI GIAO HÀNG VÀ PHƯƠNG THỨC THANH TOÁN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15528" t="0" r="32260" b="8657"/>
          <a:stretch>
            <a:fillRect/>
          </a:stretch>
        </p:blipFill>
        <p:spPr>
          <a:xfrm flipH="false" flipV="false" rot="0">
            <a:off x="1028700" y="2676508"/>
            <a:ext cx="7408360" cy="69516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064560" y="7636162"/>
            <a:ext cx="1357576" cy="88355"/>
          </a:xfrm>
          <a:prstGeom prst="rect">
            <a:avLst/>
          </a:prstGeom>
          <a:solidFill>
            <a:srgbClr val="F9FCFF"/>
          </a:solidFill>
        </p:spPr>
      </p:sp>
      <p:sp>
        <p:nvSpPr>
          <p:cNvPr name="AutoShape 3" id="3"/>
          <p:cNvSpPr/>
          <p:nvPr/>
        </p:nvSpPr>
        <p:spPr>
          <a:xfrm rot="0">
            <a:off x="-524868" y="-642854"/>
            <a:ext cx="19337737" cy="2403943"/>
          </a:xfrm>
          <a:prstGeom prst="rect">
            <a:avLst/>
          </a:prstGeom>
          <a:solidFill>
            <a:srgbClr val="273755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4624" t="0" r="14799" b="25997"/>
          <a:stretch>
            <a:fillRect/>
          </a:stretch>
        </p:blipFill>
        <p:spPr>
          <a:xfrm flipH="false" flipV="false" rot="0">
            <a:off x="44878" y="4324938"/>
            <a:ext cx="9099122" cy="59620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7124" r="22117" b="0"/>
          <a:stretch>
            <a:fillRect/>
          </a:stretch>
        </p:blipFill>
        <p:spPr>
          <a:xfrm flipH="false" flipV="false" rot="0">
            <a:off x="9144000" y="1761089"/>
            <a:ext cx="9144000" cy="58485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90328" y="518160"/>
            <a:ext cx="13907344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120">
                <a:solidFill>
                  <a:srgbClr val="F9FCFF"/>
                </a:solidFill>
                <a:latin typeface="Noto Serif"/>
              </a:rPr>
              <a:t>THỐNG KÊ THEO SẢN PHẨM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117" y="3497588"/>
            <a:ext cx="70782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to Serif Bold"/>
              </a:rPr>
              <a:t>Top 10 sản phẩm có doanh thu cao nhất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52411" y="7695942"/>
            <a:ext cx="564058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to Serif Bold"/>
              </a:rPr>
              <a:t>Top 10 sản phẩm bán chạy nhất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38188" b="18906"/>
          <a:stretch>
            <a:fillRect/>
          </a:stretch>
        </p:blipFill>
        <p:spPr>
          <a:xfrm flipH="false" flipV="false" rot="0">
            <a:off x="9514148" y="2195067"/>
            <a:ext cx="8380165" cy="589686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43976" b="0"/>
          <a:stretch>
            <a:fillRect/>
          </a:stretch>
        </p:blipFill>
        <p:spPr>
          <a:xfrm flipH="false" flipV="false" rot="0">
            <a:off x="263117" y="2195067"/>
            <a:ext cx="8122148" cy="589686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16707" y="267842"/>
            <a:ext cx="1031429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9FCFF"/>
                </a:solidFill>
                <a:latin typeface="Montserrat"/>
              </a:rPr>
              <a:t>DOANH THU VÀ LỢI NHUẬN THEO THỜI GIAN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2632991" y="341916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-601907" y="5698924"/>
            <a:ext cx="4113110" cy="2903329"/>
            <a:chOff x="0" y="0"/>
            <a:chExt cx="1500474" cy="1059142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11203" y="2332122"/>
            <a:ext cx="4113110" cy="2903329"/>
            <a:chOff x="0" y="0"/>
            <a:chExt cx="1500474" cy="1059142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737422" y="2332122"/>
            <a:ext cx="4113110" cy="2903329"/>
            <a:chOff x="0" y="0"/>
            <a:chExt cx="1500474" cy="1059142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24313" y="5698924"/>
            <a:ext cx="4113110" cy="2903329"/>
            <a:chOff x="0" y="0"/>
            <a:chExt cx="1500474" cy="1059142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7787" y="3541257"/>
            <a:ext cx="2924869" cy="292486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218433" y="3541257"/>
            <a:ext cx="2924869" cy="292486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105323" y="93508"/>
            <a:ext cx="2924869" cy="2924869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331543" y="93508"/>
            <a:ext cx="2924869" cy="2924869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AutoShape 23" id="23"/>
          <p:cNvSpPr/>
          <p:nvPr/>
        </p:nvSpPr>
        <p:spPr>
          <a:xfrm flipV="true">
            <a:off x="2181240" y="1991513"/>
            <a:ext cx="1313345" cy="1279669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4" id="24"/>
          <p:cNvSpPr/>
          <p:nvPr/>
        </p:nvSpPr>
        <p:spPr>
          <a:xfrm flipV="true">
            <a:off x="10407460" y="1991513"/>
            <a:ext cx="1313345" cy="1279669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5874865" y="5715762"/>
            <a:ext cx="1296616" cy="1296616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 rot="-2700000">
            <a:off x="14121809" y="8108108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27" id="27"/>
          <p:cNvSpPr txBox="true"/>
          <p:nvPr/>
        </p:nvSpPr>
        <p:spPr>
          <a:xfrm rot="0">
            <a:off x="-165913" y="7107083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20133119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47196" y="3740281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20133095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73416" y="3740281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20133007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0306" y="7107083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20133060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-601907" y="6447077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Lê Phước Yên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11203" y="3080275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Phan Thanh Tín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37422" y="3080275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Nguyễn Đức Linh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24313" y="6447077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Vũ Trung Kiên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-490987" y="308406"/>
            <a:ext cx="3408070" cy="77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1"/>
              </a:lnSpc>
            </a:pPr>
            <a:r>
              <a:rPr lang="en-US" sz="5879" spc="-346">
                <a:solidFill>
                  <a:srgbClr val="263F6B"/>
                </a:solidFill>
                <a:latin typeface="Montserrat Extra-Bold Italics"/>
              </a:rPr>
              <a:t>MEMBER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33208" y="1375807"/>
            <a:ext cx="4134435" cy="9554919"/>
          </a:xfrm>
          <a:prstGeom prst="rect">
            <a:avLst/>
          </a:prstGeom>
          <a:solidFill>
            <a:srgbClr val="8AABCA"/>
          </a:solidFill>
        </p:spPr>
      </p:sp>
      <p:sp>
        <p:nvSpPr>
          <p:cNvPr name="AutoShape 3" id="3"/>
          <p:cNvSpPr/>
          <p:nvPr/>
        </p:nvSpPr>
        <p:spPr>
          <a:xfrm rot="0">
            <a:off x="-633208" y="-399699"/>
            <a:ext cx="19554416" cy="2297220"/>
          </a:xfrm>
          <a:prstGeom prst="rect">
            <a:avLst/>
          </a:prstGeom>
          <a:solidFill>
            <a:srgbClr val="273755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6814" t="0" r="27953" b="0"/>
          <a:stretch>
            <a:fillRect/>
          </a:stretch>
        </p:blipFill>
        <p:spPr>
          <a:xfrm flipH="false" flipV="false" rot="0">
            <a:off x="3501227" y="3353435"/>
            <a:ext cx="6484597" cy="629717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17865" t="0" r="26277" b="0"/>
          <a:stretch>
            <a:fillRect/>
          </a:stretch>
        </p:blipFill>
        <p:spPr>
          <a:xfrm flipH="false" flipV="false" rot="0">
            <a:off x="12149485" y="3353435"/>
            <a:ext cx="6558015" cy="62971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40312" y="497286"/>
            <a:ext cx="1400737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9">
                <a:solidFill>
                  <a:srgbClr val="F9FCFF"/>
                </a:solidFill>
                <a:latin typeface="Montserrat"/>
              </a:rPr>
              <a:t>THỐNG KÊ THEO KHÁCH HÀNG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3117" y="2490358"/>
            <a:ext cx="38290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DOANH SỐ BÁN 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93815" y="2490358"/>
            <a:ext cx="24693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DOANH THU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33208" y="-399699"/>
            <a:ext cx="19554416" cy="2297220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3530" y="3440149"/>
            <a:ext cx="8108323" cy="458816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2540"/>
          <a:stretch>
            <a:fillRect/>
          </a:stretch>
        </p:blipFill>
        <p:spPr>
          <a:xfrm flipH="false" flipV="false" rot="0">
            <a:off x="9434584" y="3440149"/>
            <a:ext cx="8335209" cy="458816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86855" y="266500"/>
            <a:ext cx="1031429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9FCFF"/>
                </a:solidFill>
                <a:latin typeface="Montserrat"/>
              </a:rPr>
              <a:t>TRỰC QUAN HOÁ BẰNG POWER BI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33208" y="-399699"/>
            <a:ext cx="19554416" cy="2297220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1590" y="3440149"/>
            <a:ext cx="8138635" cy="458816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14224" y="3440149"/>
            <a:ext cx="8184529" cy="458816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86855" y="463550"/>
            <a:ext cx="1031429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9FCFF"/>
                </a:solidFill>
                <a:latin typeface="Montserrat"/>
              </a:rPr>
              <a:t>TRỰC QUAN HOÁ BẰNG POWER BI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33208" y="-399699"/>
            <a:ext cx="19554416" cy="2297220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7300" y="3440149"/>
            <a:ext cx="8218021" cy="46069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810485" y="3440149"/>
            <a:ext cx="8096272" cy="460694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86855" y="463550"/>
            <a:ext cx="1031429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9FCFF"/>
                </a:solidFill>
                <a:latin typeface="Montserrat"/>
              </a:rPr>
              <a:t>TRỰC QUAN HOÁ BẰNG POWER BI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33208" y="-399699"/>
            <a:ext cx="19554416" cy="2297220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1097" y="3440149"/>
            <a:ext cx="8081307" cy="46069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384" b="0"/>
          <a:stretch>
            <a:fillRect/>
          </a:stretch>
        </p:blipFill>
        <p:spPr>
          <a:xfrm flipH="false" flipV="false" rot="0">
            <a:off x="10460451" y="3440149"/>
            <a:ext cx="6395275" cy="460694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86855" y="463550"/>
            <a:ext cx="1031429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9FCFF"/>
                </a:solidFill>
                <a:latin typeface="Montserrat"/>
              </a:rPr>
              <a:t>TRỰC QUAN HOÁ BẰNG POWER BI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33208" y="-399699"/>
            <a:ext cx="19554416" cy="2297220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90645" y="2563301"/>
            <a:ext cx="7592381" cy="59122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86855" y="463550"/>
            <a:ext cx="1031429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9FCFF"/>
                </a:solidFill>
                <a:latin typeface="Montserrat"/>
              </a:rPr>
              <a:t>TRỰC QUAN HOÁ BẰNG POWER BI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4301145" y="1650755"/>
            <a:ext cx="4134435" cy="9554919"/>
          </a:xfrm>
          <a:prstGeom prst="rect">
            <a:avLst/>
          </a:prstGeom>
          <a:solidFill>
            <a:srgbClr val="8AABCA"/>
          </a:solid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4157" y="1028700"/>
            <a:ext cx="13565604" cy="1343667"/>
            <a:chOff x="0" y="0"/>
            <a:chExt cx="18087472" cy="179155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23155"/>
              <a:ext cx="18087472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59"/>
                </a:lnSpc>
              </a:pPr>
              <a:r>
                <a:rPr lang="en-US" sz="5799">
                  <a:solidFill>
                    <a:srgbClr val="F9FCFF"/>
                  </a:solidFill>
                  <a:latin typeface="Montserrat"/>
                </a:rPr>
                <a:t>TỔNG KẾT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0" y="0"/>
              <a:ext cx="8008948" cy="117807"/>
            </a:xfrm>
            <a:prstGeom prst="rect">
              <a:avLst/>
            </a:prstGeom>
            <a:solidFill>
              <a:srgbClr val="8AABC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74610" y="4351233"/>
            <a:ext cx="6182349" cy="222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9FCFF"/>
                </a:solidFill>
                <a:latin typeface="Noto Serif"/>
              </a:rPr>
              <a:t>Kết quả đạt được: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9FCFF"/>
                </a:solidFill>
                <a:latin typeface="Noto Serif"/>
              </a:rPr>
              <a:t>Có kiến thức về xây dựng kho dữ liệu.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9FCFF"/>
                </a:solidFill>
                <a:latin typeface="Noto Serif"/>
              </a:rPr>
              <a:t>Xây dựng được 1 kho dữ liệu cơ bản.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9FCFF"/>
                </a:solidFill>
                <a:latin typeface="Noto Serif"/>
              </a:rPr>
              <a:t>Khai thác thông tin từ kho dữ liệu.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9FCFF"/>
                </a:solidFill>
                <a:latin typeface="Noto Serif"/>
              </a:rPr>
              <a:t>Trực quan hoá cơ bản.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58458" y="4351233"/>
            <a:ext cx="6182349" cy="306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9FCFF"/>
                </a:solidFill>
                <a:latin typeface="Noto Serif"/>
              </a:rPr>
              <a:t>Hạn chế: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9FCFF"/>
                </a:solidFill>
                <a:latin typeface="Noto Serif"/>
              </a:rPr>
              <a:t>Còn thiếu kinh nghiệm trong việc phân tích để xây dựng kho.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9FCFF"/>
                </a:solidFill>
                <a:latin typeface="Noto Serif"/>
              </a:rPr>
              <a:t>Kho dữ liệu chưa được tối ưu.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9FCFF"/>
                </a:solidFill>
                <a:latin typeface="Noto Serif"/>
              </a:rPr>
              <a:t>Các quá trình đẩy dữ liệu còn khá sơ sài.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9FCFF"/>
                </a:solidFill>
                <a:latin typeface="Noto Serif"/>
              </a:rPr>
              <a:t>Trực quan hoá chưa được tỉ mỉ.</a:t>
            </a:r>
          </a:p>
        </p:txBody>
      </p:sp>
      <p:sp>
        <p:nvSpPr>
          <p:cNvPr name="AutoShape 7" id="7"/>
          <p:cNvSpPr/>
          <p:nvPr/>
        </p:nvSpPr>
        <p:spPr>
          <a:xfrm rot="5400000">
            <a:off x="5393007" y="5746256"/>
            <a:ext cx="6006711" cy="88355"/>
          </a:xfrm>
          <a:prstGeom prst="rect">
            <a:avLst/>
          </a:prstGeom>
          <a:solidFill>
            <a:srgbClr val="8AABCA"/>
          </a:solid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947290" y="6860683"/>
            <a:ext cx="684310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443891"/>
            <a:ext cx="1824662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5243715" y="7053476"/>
            <a:ext cx="722869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10172548" y="6860683"/>
            <a:ext cx="684310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730426" y="1038225"/>
            <a:ext cx="1282714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</a:pPr>
            <a:r>
              <a:rPr lang="en-US" sz="6410">
                <a:solidFill>
                  <a:srgbClr val="FFFFFF"/>
                </a:solidFill>
                <a:latin typeface="PT Serif"/>
              </a:rPr>
              <a:t>PHƯƠNG HƯỚNG PHÁT TRIỂN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6516" y="4809269"/>
            <a:ext cx="3373149" cy="4556749"/>
            <a:chOff x="0" y="0"/>
            <a:chExt cx="4497532" cy="607566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26777" y="0"/>
              <a:ext cx="1243978" cy="1810021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0" y="2822641"/>
              <a:ext cx="4497532" cy="3253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2"/>
                </a:lnSpc>
              </a:pPr>
              <a:r>
                <a:rPr lang="en-US" sz="2517">
                  <a:solidFill>
                    <a:srgbClr val="FFFFFF"/>
                  </a:solidFill>
                  <a:latin typeface="PT Serif"/>
                </a:rPr>
                <a:t>Sử dụng  các thuật toán sử dụng SSAS áp dụng vào kho dữ liệu để phân tích chuyên sâu về nghiệp vụ doanh nghiệp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26879" y="4714461"/>
            <a:ext cx="3373149" cy="3832407"/>
            <a:chOff x="0" y="0"/>
            <a:chExt cx="4497532" cy="510987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08303" y="0"/>
              <a:ext cx="1480926" cy="1810021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0" y="2949052"/>
              <a:ext cx="4497532" cy="2160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2"/>
                </a:lnSpc>
              </a:pPr>
              <a:r>
                <a:rPr lang="en-US" sz="2517">
                  <a:solidFill>
                    <a:srgbClr val="FFFFFF"/>
                  </a:solidFill>
                  <a:latin typeface="PT Serif"/>
                </a:rPr>
                <a:t>Thưc hiện các truy vấn MDX phức tạp và hữu ích hơn đối với doanh nghiệp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39508" y="4714461"/>
            <a:ext cx="3373149" cy="3422832"/>
            <a:chOff x="0" y="0"/>
            <a:chExt cx="4497532" cy="456377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343756" y="0"/>
              <a:ext cx="1810021" cy="1717874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0" y="2949052"/>
              <a:ext cx="4497532" cy="1614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2"/>
                </a:lnSpc>
              </a:pPr>
              <a:r>
                <a:rPr lang="en-US" sz="2517">
                  <a:solidFill>
                    <a:srgbClr val="FFFFFF"/>
                  </a:solidFill>
                  <a:latin typeface="PT Serif"/>
                </a:rPr>
                <a:t>Nếu đủ kiến thức có thể xây dựng được Business Driven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16310" y="4809269"/>
            <a:ext cx="3373149" cy="3737599"/>
            <a:chOff x="0" y="0"/>
            <a:chExt cx="4497532" cy="4983465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22738" y="0"/>
              <a:ext cx="1652055" cy="1810021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0" y="2822641"/>
              <a:ext cx="4497532" cy="2160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2"/>
                </a:lnSpc>
              </a:pPr>
              <a:r>
                <a:rPr lang="en-US" sz="2517">
                  <a:solidFill>
                    <a:srgbClr val="FFFFFF"/>
                  </a:solidFill>
                  <a:latin typeface="PT Serif"/>
                </a:rPr>
                <a:t>Từ các kết luận rút ra có thể lập các phương án marketing cho doanh nghiệp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72971" y="-1187273"/>
            <a:ext cx="9225343" cy="11343048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3458446"/>
            <a:ext cx="6812788" cy="3412182"/>
            <a:chOff x="0" y="0"/>
            <a:chExt cx="9083718" cy="4549575"/>
          </a:xfrm>
        </p:grpSpPr>
        <p:sp>
          <p:nvSpPr>
            <p:cNvPr name="AutoShape 4" id="4"/>
            <p:cNvSpPr/>
            <p:nvPr/>
          </p:nvSpPr>
          <p:spPr>
            <a:xfrm rot="0">
              <a:off x="0" y="3010601"/>
              <a:ext cx="2623525" cy="230003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9083718" cy="233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959"/>
                </a:lnSpc>
              </a:pPr>
              <a:r>
                <a:rPr lang="en-US" sz="5799">
                  <a:solidFill>
                    <a:srgbClr val="F9FCFF"/>
                  </a:solidFill>
                  <a:latin typeface="Montserrat"/>
                </a:rPr>
                <a:t>NỘI DUNG</a:t>
              </a:r>
            </a:p>
            <a:p>
              <a:pPr algn="l">
                <a:lnSpc>
                  <a:spcPts val="6959"/>
                </a:lnSpc>
              </a:pPr>
              <a:r>
                <a:rPr lang="en-US" sz="5799">
                  <a:solidFill>
                    <a:srgbClr val="F9FCFF"/>
                  </a:solidFill>
                  <a:latin typeface="Montserrat"/>
                </a:rPr>
                <a:t> BÁO CÁO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808742"/>
              <a:ext cx="7822767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09597" y="1072290"/>
            <a:ext cx="474567" cy="54942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03289" y="1008911"/>
            <a:ext cx="7056011" cy="71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273755"/>
                </a:solidFill>
                <a:latin typeface="Noto Serif Bold"/>
              </a:rPr>
              <a:t>Vấn đề phân tích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7692" y="2519058"/>
            <a:ext cx="7056011" cy="71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273755"/>
                </a:solidFill>
                <a:latin typeface="Noto Serif Bold"/>
              </a:rPr>
              <a:t>Tập dữ liệu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7692" y="4029206"/>
            <a:ext cx="7056011" cy="145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273755"/>
                </a:solidFill>
                <a:latin typeface="Noto Serif Bold"/>
              </a:rPr>
              <a:t>Phân tích và thiết kế kho dữ liệu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9767" y="6284503"/>
            <a:ext cx="7056011" cy="145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273755"/>
                </a:solidFill>
                <a:latin typeface="Noto Serif Bold"/>
              </a:rPr>
              <a:t>Trực quan hoá để giải quyết các câu hỏi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03289" y="8539801"/>
            <a:ext cx="7056011" cy="71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273755"/>
                </a:solidFill>
                <a:latin typeface="Noto Serif Bold"/>
              </a:rPr>
              <a:t>Tổng kết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6075" y="2638624"/>
            <a:ext cx="474567" cy="54942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6075" y="4209538"/>
            <a:ext cx="474567" cy="54942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6075" y="6360703"/>
            <a:ext cx="474567" cy="54942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09597" y="8659367"/>
            <a:ext cx="474567" cy="5494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83092" y="-485950"/>
            <a:ext cx="6090858" cy="11322011"/>
          </a:xfrm>
          <a:prstGeom prst="rect">
            <a:avLst/>
          </a:prstGeom>
          <a:solidFill>
            <a:srgbClr val="273755"/>
          </a:solidFill>
        </p:spPr>
      </p:sp>
      <p:sp>
        <p:nvSpPr>
          <p:cNvPr name="AutoShape 3" id="3"/>
          <p:cNvSpPr/>
          <p:nvPr/>
        </p:nvSpPr>
        <p:spPr>
          <a:xfrm rot="0">
            <a:off x="967289" y="3326446"/>
            <a:ext cx="3503331" cy="151465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7069" t="0" r="23877" b="0"/>
          <a:stretch>
            <a:fillRect/>
          </a:stretch>
        </p:blipFill>
        <p:spPr>
          <a:xfrm flipH="false" flipV="false" rot="0">
            <a:off x="10052053" y="0"/>
            <a:ext cx="8235947" cy="1031885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202375" y="9409691"/>
            <a:ext cx="406463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Giải pháp Tia Sáng | 2020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8039" y="3830336"/>
            <a:ext cx="6155382" cy="46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4"/>
              </a:lnSpc>
              <a:spcBef>
                <a:spcPct val="0"/>
              </a:spcBef>
            </a:pPr>
            <a:r>
              <a:rPr lang="en-US" sz="2724" u="none">
                <a:solidFill>
                  <a:srgbClr val="273755"/>
                </a:solidFill>
                <a:latin typeface="Noto Serif"/>
              </a:rPr>
              <a:t>Những sản phẩm nào bán chạy nhất?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7289" y="1028700"/>
            <a:ext cx="908476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273755"/>
                </a:solidFill>
                <a:latin typeface="Montserrat"/>
              </a:rPr>
              <a:t>VẤN ĐỀ PHÂN TÍCH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7289" y="2283188"/>
            <a:ext cx="7634167" cy="54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425">
                <a:solidFill>
                  <a:srgbClr val="273755"/>
                </a:solidFill>
                <a:latin typeface="Montserrat"/>
              </a:rPr>
              <a:t>CÁC CÂU HỎI ĐẶT 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646946"/>
            <a:ext cx="7113417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273755"/>
                </a:solidFill>
                <a:latin typeface="Noto Serif"/>
              </a:rPr>
              <a:t>Những khách hàng nào mang lại doanh thu cao nhất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8039" y="5939806"/>
            <a:ext cx="7113417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273755"/>
                </a:solidFill>
                <a:latin typeface="Noto Serif"/>
              </a:rPr>
              <a:t>Loại hình thanh toán nào có doanh thu cao nhất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232666"/>
            <a:ext cx="7113417" cy="46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273755"/>
                </a:solidFill>
                <a:latin typeface="Noto Serif"/>
              </a:rPr>
              <a:t>Khu vực nào có lượng mua hàng cao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8039" y="8049276"/>
            <a:ext cx="7113417" cy="46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273755"/>
                </a:solidFill>
                <a:latin typeface="Noto Serif"/>
              </a:rPr>
              <a:t>Doanh thu, lợi nhuận theo thời gian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7664" y="8858511"/>
            <a:ext cx="7113417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273755"/>
                </a:solidFill>
                <a:latin typeface="Noto Serif"/>
              </a:rPr>
              <a:t>Những sản phẩm mang lại doanh thu cao nhất 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52687" y="2542487"/>
            <a:ext cx="11782626" cy="5202026"/>
            <a:chOff x="0" y="0"/>
            <a:chExt cx="15710168" cy="693603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718229"/>
              <a:ext cx="15710168" cy="1090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7"/>
                </a:lnSpc>
              </a:pPr>
              <a:r>
                <a:rPr lang="en-US" sz="5174" spc="129">
                  <a:solidFill>
                    <a:srgbClr val="8AABCA"/>
                  </a:solidFill>
                  <a:latin typeface="Noto Serif"/>
                </a:rPr>
                <a:t>TẬP DỮ LIỆU (DATASET)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6711616" y="0"/>
              <a:ext cx="2286936" cy="89758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6711616" y="6846277"/>
              <a:ext cx="2286936" cy="89758"/>
            </a:xfrm>
            <a:prstGeom prst="rect">
              <a:avLst/>
            </a:prstGeom>
            <a:solidFill>
              <a:srgbClr val="8AABCA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49061" y="-506987"/>
            <a:ext cx="5922564" cy="11300974"/>
          </a:xfrm>
          <a:prstGeom prst="rect">
            <a:avLst/>
          </a:prstGeom>
          <a:solidFill>
            <a:srgbClr val="27375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273755"/>
                </a:solidFill>
                <a:latin typeface="Noto Serif"/>
              </a:rPr>
              <a:t>Group 9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46772" y="1028700"/>
            <a:ext cx="9947273" cy="6391088"/>
            <a:chOff x="0" y="0"/>
            <a:chExt cx="13263030" cy="85214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616450"/>
              <a:ext cx="12830433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73755"/>
                  </a:solidFill>
                  <a:latin typeface="Noto Serif"/>
                </a:rPr>
                <a:t>https://www.kaggle.com/datasets/shashwatwork/dataco-smart-supply-chain-for-big-data-analysis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3263030" cy="467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959"/>
                </a:lnSpc>
              </a:pPr>
              <a:r>
                <a:rPr lang="en-US" sz="5799">
                  <a:solidFill>
                    <a:srgbClr val="273755"/>
                  </a:solidFill>
                  <a:latin typeface="Montserrat"/>
                </a:rPr>
                <a:t>DATACO SMART SUPPLY CHAIN FOR BIG DATA ANALYSIS</a:t>
              </a:r>
            </a:p>
            <a:p>
              <a:pPr algn="l">
                <a:lnSpc>
                  <a:spcPts val="6959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3679063"/>
              <a:ext cx="5288187" cy="189677"/>
            </a:xfrm>
            <a:prstGeom prst="rect">
              <a:avLst/>
            </a:prstGeom>
            <a:solidFill>
              <a:srgbClr val="8AABCA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6265764"/>
              <a:ext cx="12830433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73755"/>
                  </a:solidFill>
                  <a:latin typeface="Noto Serif"/>
                </a:rPr>
                <a:t>Tập dữ liệu là tập hợp các hoá đơn của khach hàng và khá là chi tiết.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898727"/>
              <a:ext cx="1283043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73755"/>
                  </a:solidFill>
                  <a:latin typeface="Noto Serif"/>
                </a:rPr>
                <a:t>180520 dòng dữ  và 53 thuộc tính.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926511" y="-675282"/>
            <a:ext cx="5838416" cy="11448232"/>
          </a:xfrm>
          <a:prstGeom prst="rect">
            <a:avLst/>
          </a:prstGeom>
          <a:solidFill>
            <a:srgbClr val="273755"/>
          </a:solidFill>
        </p:spPr>
      </p:sp>
      <p:sp>
        <p:nvSpPr>
          <p:cNvPr name="AutoShape 3" id="3"/>
          <p:cNvSpPr/>
          <p:nvPr/>
        </p:nvSpPr>
        <p:spPr>
          <a:xfrm rot="0">
            <a:off x="1150915" y="3055757"/>
            <a:ext cx="3966140" cy="138178"/>
          </a:xfrm>
          <a:prstGeom prst="rect">
            <a:avLst/>
          </a:prstGeom>
          <a:solidFill>
            <a:srgbClr val="8AABCA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883" t="0" r="10288" b="0"/>
          <a:stretch>
            <a:fillRect/>
          </a:stretch>
        </p:blipFill>
        <p:spPr>
          <a:xfrm flipH="false" flipV="false" rot="0">
            <a:off x="1028700" y="4204476"/>
            <a:ext cx="11397690" cy="50538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28700"/>
            <a:ext cx="99472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273755"/>
                </a:solidFill>
                <a:latin typeface="Montserrat"/>
              </a:rPr>
              <a:t>TIỀN SỬ LÝ DỮ LIỆU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69297"/>
            <a:ext cx="8391492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0"/>
              </a:lnSpc>
            </a:pPr>
            <a:r>
              <a:rPr lang="en-US" sz="3350">
                <a:solidFill>
                  <a:srgbClr val="273755"/>
                </a:solidFill>
                <a:latin typeface="Montserrat"/>
              </a:rPr>
              <a:t>SỬ DỤNG PYTHON ĐỂ XỬ LÝ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1811" y="1028700"/>
            <a:ext cx="14621535" cy="2773219"/>
            <a:chOff x="0" y="0"/>
            <a:chExt cx="19495380" cy="369762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414502"/>
              <a:ext cx="13034011" cy="1234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F9FCFF"/>
                  </a:solidFill>
                  <a:latin typeface="Noto Serif"/>
                </a:rPr>
                <a:t>Sau khi áp dụng tương tự cho các thuộc tính khác để sinh ra các Sub_Excel.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9495380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59"/>
                </a:lnSpc>
              </a:pPr>
              <a:r>
                <a:rPr lang="en-US" sz="5799">
                  <a:solidFill>
                    <a:srgbClr val="F9FCFF"/>
                  </a:solidFill>
                  <a:latin typeface="Montserrat"/>
                </a:rPr>
                <a:t>KẾT QUẢ ĐẠT ĐƯỢC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1778642"/>
              <a:ext cx="5288187" cy="145856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1811" y="4040386"/>
            <a:ext cx="13384131" cy="504821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349633" y="9409691"/>
            <a:ext cx="3917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9FCFF"/>
                </a:solidFill>
                <a:latin typeface="Noto Serif"/>
              </a:rPr>
              <a:t>Group 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54245" y="9506534"/>
            <a:ext cx="19617526" cy="1266416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496767" y="1028700"/>
            <a:ext cx="7801518" cy="2985296"/>
            <a:chOff x="0" y="0"/>
            <a:chExt cx="10402024" cy="39803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33707"/>
              <a:ext cx="10402024" cy="3546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52"/>
                </a:lnSpc>
              </a:pPr>
              <a:r>
                <a:rPr lang="en-US" sz="5424">
                  <a:solidFill>
                    <a:srgbClr val="273755"/>
                  </a:solidFill>
                  <a:latin typeface="Montserrat"/>
                </a:rPr>
                <a:t>PHÂN TÍCH VÀ </a:t>
              </a:r>
            </a:p>
            <a:p>
              <a:pPr>
                <a:lnSpc>
                  <a:spcPts val="7052"/>
                </a:lnSpc>
              </a:pPr>
              <a:r>
                <a:rPr lang="en-US" sz="5424">
                  <a:solidFill>
                    <a:srgbClr val="273755"/>
                  </a:solidFill>
                  <a:latin typeface="Montserrat"/>
                </a:rPr>
                <a:t>THIẾT KẾ </a:t>
              </a:r>
            </a:p>
            <a:p>
              <a:pPr algn="l">
                <a:lnSpc>
                  <a:spcPts val="7052"/>
                </a:lnSpc>
              </a:pPr>
              <a:r>
                <a:rPr lang="en-US" sz="5424">
                  <a:solidFill>
                    <a:srgbClr val="273755"/>
                  </a:solidFill>
                  <a:latin typeface="Montserrat"/>
                </a:rPr>
                <a:t>DATA WAREHOUSE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0"/>
              <a:ext cx="5288187" cy="145856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7515" r="0" b="1198"/>
          <a:stretch>
            <a:fillRect/>
          </a:stretch>
        </p:blipFill>
        <p:spPr>
          <a:xfrm flipH="false" flipV="false" rot="0">
            <a:off x="7549977" y="4281927"/>
            <a:ext cx="10738023" cy="5224607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-591134" y="-401803"/>
            <a:ext cx="8141111" cy="11364085"/>
          </a:xfrm>
          <a:prstGeom prst="rect">
            <a:avLst/>
          </a:prstGeom>
          <a:solidFill>
            <a:srgbClr val="8AABCA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DAFjAfpHK-Q</dc:identifier>
  <dcterms:modified xsi:type="dcterms:W3CDTF">2011-08-01T06:04:30Z</dcterms:modified>
  <cp:revision>1</cp:revision>
  <dc:title>Phân tích chuỗi cung ứng</dc:title>
</cp:coreProperties>
</file>